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293" r:id="rId4"/>
    <p:sldId id="294" r:id="rId5"/>
    <p:sldId id="297" r:id="rId6"/>
    <p:sldId id="280" r:id="rId7"/>
    <p:sldId id="282" r:id="rId8"/>
    <p:sldId id="295" r:id="rId9"/>
    <p:sldId id="296" r:id="rId10"/>
    <p:sldId id="286" r:id="rId11"/>
    <p:sldId id="288" r:id="rId12"/>
    <p:sldId id="289" r:id="rId13"/>
    <p:sldId id="285" r:id="rId14"/>
    <p:sldId id="263" r:id="rId15"/>
    <p:sldId id="265" r:id="rId16"/>
    <p:sldId id="290" r:id="rId17"/>
    <p:sldId id="291" r:id="rId18"/>
    <p:sldId id="268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3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9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18.5.2021.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dodatni-digitalni-sadrzaji/d0870121-2888-46d8-b1d7-05e792d24769/assets/video/nc4_t1_polusjena_i_sjena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du.glogster.com/glog/izvori-svjetlosti/3awdjrbdd1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74390757-B06A-491F-B1BA-9F2FE574E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6171"/>
            <a:ext cx="8765219" cy="981645"/>
          </a:xfrm>
        </p:spPr>
        <p:txBody>
          <a:bodyPr>
            <a:normAutofit/>
          </a:bodyPr>
          <a:lstStyle/>
          <a:p>
            <a:r>
              <a:rPr lang="hr-HR" altLang="sr-Latn-RS" sz="2400" dirty="0">
                <a:latin typeface="Gadugi" panose="020B0502040204020203" pitchFamily="34" charset="0"/>
                <a:ea typeface="Gadugi" panose="020B0502040204020203" pitchFamily="34" charset="0"/>
              </a:rPr>
              <a:t>SVJETLOST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xmlns="" id="{8FCBFBCA-35F7-4560-8376-6F9CEFFDD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486" y="2323948"/>
            <a:ext cx="9638190" cy="1655762"/>
          </a:xfrm>
        </p:spPr>
        <p:txBody>
          <a:bodyPr>
            <a:noAutofit/>
          </a:bodyPr>
          <a:lstStyle/>
          <a:p>
            <a:r>
              <a:rPr lang="hr-HR" altLang="sr-Latn-RS" sz="6000" dirty="0">
                <a:latin typeface="Gadugi" panose="020B0502040204020203" pitchFamily="34" charset="0"/>
                <a:ea typeface="Gadugi" panose="020B0502040204020203" pitchFamily="34" charset="0"/>
              </a:rPr>
              <a:t>Kako se rasprostire svjetlost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xmlns="" id="{130449A3-3206-49E3-802B-C7A90F66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919084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Jesu li predmeti jednako osvijetljeni sa svih strana?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Prolazi li svjetlost kroz neprozirna tijela ili ih zaobilazi?</a:t>
            </a:r>
          </a:p>
          <a:p>
            <a:pPr marL="0" indent="0">
              <a:lnSpc>
                <a:spcPct val="150000"/>
              </a:lnSpc>
              <a:buNone/>
            </a:pPr>
            <a:endParaRPr lang="hr-HR" altLang="sr-Latn-RS" dirty="0"/>
          </a:p>
        </p:txBody>
      </p:sp>
      <p:pic>
        <p:nvPicPr>
          <p:cNvPr id="3" name="Picture 2" descr="C:\Users\Hp\Downloads\clapperboard-311792_1280.png">
            <a:hlinkClick r:id="rId2"/>
            <a:extLst>
              <a:ext uri="{FF2B5EF4-FFF2-40B4-BE49-F238E27FC236}">
                <a16:creationId xmlns:a16="http://schemas.microsoft.com/office/drawing/2014/main" xmlns="" id="{8EA3A34B-5F89-49EE-AFE6-548D8BBFD8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3407" y="919084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789DC6D-56A6-4384-8CB9-073B9CD313A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5141" y="2331085"/>
            <a:ext cx="1377315" cy="77406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1122773A-5679-4DEF-A78E-816F5BFCD3DD}"/>
              </a:ext>
            </a:extLst>
          </p:cNvPr>
          <p:cNvSpPr/>
          <p:nvPr/>
        </p:nvSpPr>
        <p:spPr>
          <a:xfrm>
            <a:off x="121920" y="4929873"/>
            <a:ext cx="12070080" cy="130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altLang="sr-Latn-RS" sz="2800" b="1" dirty="0">
                <a:latin typeface="Gadugi" panose="020B0502040204020203" pitchFamily="34" charset="0"/>
                <a:ea typeface="Gadugi" panose="020B0502040204020203" pitchFamily="34" charset="0"/>
              </a:rPr>
              <a:t>Sjena </a:t>
            </a:r>
            <a:r>
              <a:rPr lang="hr-HR" altLang="sr-Latn-RS" sz="2800" dirty="0">
                <a:latin typeface="Gadugi" panose="020B0502040204020203" pitchFamily="34" charset="0"/>
                <a:ea typeface="Gadugi" panose="020B0502040204020203" pitchFamily="34" charset="0"/>
              </a:rPr>
              <a:t>je prostor iza osvijetljenog predmeta u koji ne dopire svjetlost direktno iz izvora.</a:t>
            </a:r>
          </a:p>
        </p:txBody>
      </p:sp>
      <p:pic>
        <p:nvPicPr>
          <p:cNvPr id="7" name="Picture 3" descr="270.tif">
            <a:extLst>
              <a:ext uri="{FF2B5EF4-FFF2-40B4-BE49-F238E27FC236}">
                <a16:creationId xmlns:a16="http://schemas.microsoft.com/office/drawing/2014/main" xmlns="" id="{A4454B60-84CD-4945-B3B1-93D8F8CA9B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490" y="2889885"/>
            <a:ext cx="50688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xmlns="" id="{CCBBA240-11BD-4BA7-A4D9-A274E1E5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" y="955040"/>
            <a:ext cx="10515600" cy="473424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Promotrite na zidu sjenu jabuke osvijetljene žaruljom! </a:t>
            </a:r>
          </a:p>
        </p:txBody>
      </p:sp>
      <p:pic>
        <p:nvPicPr>
          <p:cNvPr id="10243" name="Picture 3" descr="271.tif">
            <a:extLst>
              <a:ext uri="{FF2B5EF4-FFF2-40B4-BE49-F238E27FC236}">
                <a16:creationId xmlns:a16="http://schemas.microsoft.com/office/drawing/2014/main" xmlns="" id="{57C6514C-6AE1-41A9-8E06-A9BC23202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358" y="2038390"/>
            <a:ext cx="5592762" cy="267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8C2DD01A-5975-438B-A064-1C4D60CC6B58}"/>
              </a:ext>
            </a:extLst>
          </p:cNvPr>
          <p:cNvSpPr/>
          <p:nvPr/>
        </p:nvSpPr>
        <p:spPr>
          <a:xfrm>
            <a:off x="485140" y="5097763"/>
            <a:ext cx="10754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Polusjena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 je djelomično osvijetljen prostor iza  osvijetljenoga predmeta.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xmlns="" id="{2040154C-02C4-46B4-A523-036CB4D85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043305"/>
            <a:ext cx="1093724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Isto se dogodi i ako tijelo osvijetle dvije baterijske svjetiljke:</a:t>
            </a:r>
          </a:p>
        </p:txBody>
      </p:sp>
      <p:pic>
        <p:nvPicPr>
          <p:cNvPr id="11267" name="Picture 3" descr="sjena i polusjena 800.jpg">
            <a:extLst>
              <a:ext uri="{FF2B5EF4-FFF2-40B4-BE49-F238E27FC236}">
                <a16:creationId xmlns:a16="http://schemas.microsoft.com/office/drawing/2014/main" xmlns="" id="{DAA9AB18-5261-4A12-9B85-810A53928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214245"/>
            <a:ext cx="6400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6A567868-FD82-411A-993B-55698683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626586"/>
            <a:ext cx="10515600" cy="1138360"/>
          </a:xfrm>
        </p:spPr>
        <p:txBody>
          <a:bodyPr>
            <a:normAutofit/>
          </a:bodyPr>
          <a:lstStyle/>
          <a:p>
            <a:r>
              <a:rPr lang="hr-HR" altLang="sr-Latn-RS" sz="4000" dirty="0">
                <a:latin typeface="Gadugi" panose="020B0502040204020203" pitchFamily="34" charset="0"/>
                <a:ea typeface="Gadugi" panose="020B0502040204020203" pitchFamily="34" charset="0"/>
              </a:rPr>
              <a:t>Pomrčina Mjeseca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31331C0C-E002-44D8-8960-822A5F8281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9761" y="2021205"/>
            <a:ext cx="7168832" cy="3398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97944DFA-226B-41A2-A747-8BC5738A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778986"/>
            <a:ext cx="10515600" cy="1138360"/>
          </a:xfrm>
        </p:spPr>
        <p:txBody>
          <a:bodyPr>
            <a:normAutofit/>
          </a:bodyPr>
          <a:lstStyle/>
          <a:p>
            <a:r>
              <a:rPr lang="hr-HR" altLang="sr-Latn-RS" sz="4000" dirty="0">
                <a:latin typeface="Gadugi" panose="020B0502040204020203" pitchFamily="34" charset="0"/>
                <a:ea typeface="Gadugi" panose="020B0502040204020203" pitchFamily="34" charset="0"/>
              </a:rPr>
              <a:t>Pomrčina Sunca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96A9F3DD-C2F5-4FF2-8D7E-C887BECADC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612" y="2160270"/>
            <a:ext cx="7034186" cy="321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oneminuteastronomer.com/wp-content/uploads/2010/07/solar-eclipse.jpg">
            <a:extLst>
              <a:ext uri="{FF2B5EF4-FFF2-40B4-BE49-F238E27FC236}">
                <a16:creationId xmlns:a16="http://schemas.microsoft.com/office/drawing/2014/main" xmlns="" id="{D83FAF80-5C60-4448-9ED3-2EA5DF670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84313"/>
            <a:ext cx="46593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ttp://www.omega-level.net/wp-content/uploads/2011/01/Solar-Eclipse-Earth-Stylee.jpg">
            <a:extLst>
              <a:ext uri="{FF2B5EF4-FFF2-40B4-BE49-F238E27FC236}">
                <a16:creationId xmlns:a16="http://schemas.microsoft.com/office/drawing/2014/main" xmlns="" id="{FEB23EDD-E601-4015-B9AE-ECD7A90C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826" y="2565400"/>
            <a:ext cx="4321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xmlns="" id="{CEC6763F-98D4-42C3-82AA-E7FA34E5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" y="1073784"/>
            <a:ext cx="10795000" cy="51441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/>
              <a:t> </a:t>
            </a:r>
            <a:r>
              <a:rPr lang="sv-SE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U vakuumu i 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svakom prozirnom </a:t>
            </a:r>
            <a:r>
              <a:rPr lang="sv-SE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sredstvu svjetlost se širi </a:t>
            </a:r>
            <a:r>
              <a:rPr lang="sv-SE" altLang="sr-Latn-RS" sz="3200" b="1" dirty="0">
                <a:latin typeface="Gadugi" panose="020B0502040204020203" pitchFamily="34" charset="0"/>
                <a:ea typeface="Gadugi" panose="020B0502040204020203" pitchFamily="34" charset="0"/>
              </a:rPr>
              <a:t>pravocrtno</a:t>
            </a:r>
            <a:r>
              <a:rPr lang="sv-SE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hr-HR" altLang="sr-Latn-RS" sz="32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altLang="sr-Latn-RS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   Kolika 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je brzina svjetlosti?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altLang="sr-Latn-RS" sz="3200" b="1" dirty="0">
                <a:latin typeface="Gadugi" panose="020B0502040204020203" pitchFamily="34" charset="0"/>
                <a:ea typeface="Gadugi" panose="020B0502040204020203" pitchFamily="34" charset="0"/>
              </a:rPr>
              <a:t>Brzina svjetlosti 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u vakuumu</a:t>
            </a:r>
            <a:r>
              <a:rPr lang="hr-HR" altLang="sr-Latn-RS" sz="3200" b="1" dirty="0">
                <a:latin typeface="Gadugi" panose="020B0502040204020203" pitchFamily="34" charset="0"/>
                <a:ea typeface="Gadugi" panose="020B0502040204020203" pitchFamily="34" charset="0"/>
              </a:rPr>
              <a:t> najveća je brzina 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izmjerena u prirodi i označava se </a:t>
            </a:r>
            <a:r>
              <a:rPr lang="hr-HR" altLang="sr-Latn-RS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s malim slovom </a:t>
            </a:r>
            <a:r>
              <a:rPr lang="hr-HR" altLang="sr-Latn-RS" sz="3200" b="1" i="1" dirty="0">
                <a:latin typeface="Gadugi" panose="020B0502040204020203" pitchFamily="34" charset="0"/>
                <a:ea typeface="Gadugi" panose="020B0502040204020203" pitchFamily="34" charset="0"/>
              </a:rPr>
              <a:t>c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r>
              <a:rPr lang="hr-HR" altLang="sr-Latn-RS" sz="3200" b="1" i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xmlns="" id="{CBCCC425-30F9-446E-8C1B-5486B0EB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3331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sz="3200" b="1" dirty="0">
                <a:latin typeface="Gadugi" panose="020B0502040204020203" pitchFamily="34" charset="0"/>
                <a:ea typeface="Gadugi" panose="020B0502040204020203" pitchFamily="34" charset="0"/>
              </a:rPr>
              <a:t>Brzina svjetlosti 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je najveća moguća brzina u svemiru i iznosi 300 000 km/s tj. 300 000 000 m/s.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To je ujedno i brzina svih elektromagnetskih valova u vakuumu.</a:t>
            </a:r>
          </a:p>
          <a:p>
            <a:pPr marL="0" indent="0">
              <a:buNone/>
            </a:pPr>
            <a:endParaRPr lang="hr-HR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91501" y="2029361"/>
            <a:ext cx="5589324" cy="4126094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82351" y="703798"/>
            <a:ext cx="10207625" cy="132556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latin typeface="Gadugi" panose="020B0502040204020203" pitchFamily="34" charset="0"/>
                <a:ea typeface="Gadugi" panose="020B0502040204020203" pitchFamily="34" charset="0"/>
              </a:rPr>
              <a:t>Klikom na interaktivnu umnu mapu ponovite ključne pojmove i provjerite znanje </a:t>
            </a:r>
          </a:p>
        </p:txBody>
      </p:sp>
    </p:spTree>
    <p:extLst>
      <p:ext uri="{BB962C8B-B14F-4D97-AF65-F5344CB8AC3E}">
        <p14:creationId xmlns:p14="http://schemas.microsoft.com/office/powerpoint/2010/main" xmlns="" val="112523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647731-0ED7-4FED-B448-0BEBCA56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93" y="491956"/>
            <a:ext cx="10515600" cy="1138360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Gadugi" panose="020B0502040204020203" pitchFamily="34" charset="0"/>
                <a:ea typeface="Gadugi" panose="020B0502040204020203" pitchFamily="34" charset="0"/>
              </a:rPr>
              <a:t>Svjetlost – elektromagnetski val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490848C-81EA-4FCD-B11F-C8A91B3E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92" y="1630315"/>
            <a:ext cx="7338133" cy="48059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700" dirty="0">
                <a:latin typeface="Gadugi" panose="020B0502040204020203" pitchFamily="34" charset="0"/>
                <a:ea typeface="Gadugi" panose="020B0502040204020203" pitchFamily="34" charset="0"/>
              </a:rPr>
              <a:t>Svjetlost je </a:t>
            </a:r>
            <a:r>
              <a:rPr lang="hr-HR" sz="2700" b="1" dirty="0">
                <a:latin typeface="Gadugi" panose="020B0502040204020203" pitchFamily="34" charset="0"/>
                <a:ea typeface="Gadugi" panose="020B0502040204020203" pitchFamily="34" charset="0"/>
              </a:rPr>
              <a:t>elektromagnetski va</a:t>
            </a:r>
            <a:r>
              <a:rPr lang="hr-HR" sz="2700" dirty="0">
                <a:latin typeface="Gadugi" panose="020B0502040204020203" pitchFamily="34" charset="0"/>
                <a:ea typeface="Gadugi" panose="020B0502040204020203" pitchFamily="34" charset="0"/>
              </a:rPr>
              <a:t>l koji prenosi energiju zračenja.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700" b="1" dirty="0">
                <a:latin typeface="Gadugi" panose="020B0502040204020203" pitchFamily="34" charset="0"/>
                <a:ea typeface="Gadugi" panose="020B0502040204020203" pitchFamily="34" charset="0"/>
              </a:rPr>
              <a:t>Vidljiva svjetlost </a:t>
            </a:r>
            <a:r>
              <a:rPr lang="hr-HR" sz="2700" dirty="0">
                <a:latin typeface="Gadugi" panose="020B0502040204020203" pitchFamily="34" charset="0"/>
                <a:ea typeface="Gadugi" panose="020B0502040204020203" pitchFamily="34" charset="0"/>
              </a:rPr>
              <a:t>– svjetlost koju </a:t>
            </a:r>
            <a:r>
              <a:rPr lang="hr-HR" sz="2700" dirty="0" smtClean="0">
                <a:latin typeface="Gadugi" panose="020B0502040204020203" pitchFamily="34" charset="0"/>
                <a:ea typeface="Gadugi" panose="020B0502040204020203" pitchFamily="34" charset="0"/>
              </a:rPr>
              <a:t>vidi </a:t>
            </a:r>
            <a:r>
              <a:rPr lang="hr-HR" sz="2700" dirty="0">
                <a:latin typeface="Gadugi" panose="020B0502040204020203" pitchFamily="34" charset="0"/>
                <a:ea typeface="Gadugi" panose="020B0502040204020203" pitchFamily="34" charset="0"/>
              </a:rPr>
              <a:t>čovječje oko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700" dirty="0">
                <a:latin typeface="Gadugi" panose="020B0502040204020203" pitchFamily="34" charset="0"/>
                <a:ea typeface="Gadugi" panose="020B0502040204020203" pitchFamily="34" charset="0"/>
              </a:rPr>
              <a:t>Valovi  valnih </a:t>
            </a:r>
            <a:r>
              <a:rPr lang="hr-HR" sz="2700" dirty="0" smtClean="0">
                <a:latin typeface="Gadugi" panose="020B0502040204020203" pitchFamily="34" charset="0"/>
                <a:ea typeface="Gadugi" panose="020B0502040204020203" pitchFamily="34" charset="0"/>
              </a:rPr>
              <a:t>duljina – od </a:t>
            </a:r>
            <a:r>
              <a:rPr lang="hr-HR" sz="2700" dirty="0">
                <a:latin typeface="Gadugi" panose="020B0502040204020203" pitchFamily="34" charset="0"/>
                <a:ea typeface="Gadugi" panose="020B0502040204020203" pitchFamily="34" charset="0"/>
              </a:rPr>
              <a:t>400 do </a:t>
            </a:r>
            <a:r>
              <a:rPr lang="hr-HR" sz="2700" dirty="0" smtClean="0">
                <a:latin typeface="Gadugi" panose="020B0502040204020203" pitchFamily="34" charset="0"/>
                <a:ea typeface="Gadugi" panose="020B0502040204020203" pitchFamily="34" charset="0"/>
              </a:rPr>
              <a:t>800 nanometara</a:t>
            </a:r>
            <a:r>
              <a:rPr lang="hr-HR" sz="2700" dirty="0">
                <a:latin typeface="Gadugi" panose="020B0502040204020203" pitchFamily="34" charset="0"/>
                <a:ea typeface="Gadugi" panose="020B0502040204020203" pitchFamily="34" charset="0"/>
              </a:rPr>
              <a:t>, spektar boja od ljubičaste do crvene svjetlosti.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EACF434-893B-4247-A208-5EFB64E998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9705" y="1775535"/>
            <a:ext cx="3939534" cy="25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62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9894AF-198D-432B-8433-D171AB71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518160"/>
            <a:ext cx="10647680" cy="1043586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Gadugi" panose="020B0502040204020203" pitchFamily="34" charset="0"/>
                <a:ea typeface="Gadugi" panose="020B0502040204020203" pitchFamily="34" charset="0"/>
              </a:rPr>
              <a:t>Primarni izvori svjetlosti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B89E462-4B7E-4A8F-9B34-5C172D964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442720"/>
            <a:ext cx="7162800" cy="4358323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Primarni izvori svjetlosti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sami stvaraju svjetlost    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(npr. Sunce, zvijezde, lava, plamen, krijesnice, žarulje, neonske cijevi, laseri, LED)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CD9B40C-596A-44D7-8264-720EA99C6C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1345" y="1268911"/>
            <a:ext cx="3132455" cy="201372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8ABF3F5-AFB2-4656-862E-A10801131D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1346" y="3818606"/>
            <a:ext cx="3132454" cy="21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8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833029-EFDC-473C-A48B-EE5AA9C5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514826"/>
            <a:ext cx="10515600" cy="1138360"/>
          </a:xfrm>
        </p:spPr>
        <p:txBody>
          <a:bodyPr>
            <a:normAutofit/>
          </a:bodyPr>
          <a:lstStyle/>
          <a:p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Sekundarni izvori svjetlosti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016414C-137E-45DA-A1BD-2F4962AB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653186"/>
            <a:ext cx="541277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Sekundarni izvori svjetlosti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samo odbijaju svjetlost koja iz drugog izvora padne na njih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(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npr. Mjesec, zrcalo ili mačje oči na biciklu)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58E9101-9DF7-489A-8385-ADD2EB3DA3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5749" y="1971904"/>
            <a:ext cx="2840537" cy="19046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3168" y="1976905"/>
            <a:ext cx="2874008" cy="190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833029-EFDC-473C-A48B-EE5AA9C5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514826"/>
            <a:ext cx="10515600" cy="113836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Prirodni i umjetni izvori svjetlosti 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016414C-137E-45DA-A1BD-2F4962AB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653186"/>
            <a:ext cx="742188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Izvori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svjetlosti mogu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biti: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hr-H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prirodni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 (Sunce, Mjesec, …)</a:t>
            </a:r>
            <a:endParaRPr lang="hr-HR" dirty="0" smtClean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hr-H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umjetni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(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npr. svijeće, žarulje, laser).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0430" y="1901995"/>
            <a:ext cx="2878197" cy="191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84" y="3990802"/>
            <a:ext cx="5853448" cy="19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E2A275-F0AB-41D4-9A93-28941B39A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717357"/>
            <a:ext cx="10383520" cy="4581843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Pokus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: Kako učiniti svjetlosni snop „vidljivim”?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r-HR" dirty="0"/>
              <a:t>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Vidimo li svjetlost ili osvjetljeni zid?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 Kako svjetlosni snop učiniti vidljivim?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 Što bi se dogodilo da između izvora i zida stavimo </a:t>
            </a: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    karton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s malim otvorom?</a:t>
            </a:r>
          </a:p>
          <a:p>
            <a:pPr marL="0" indent="0">
              <a:buNone/>
              <a:defRPr/>
            </a:pPr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E72C4F13-0A89-4FB4-B418-88052BAE8826}"/>
              </a:ext>
            </a:extLst>
          </p:cNvPr>
          <p:cNvSpPr txBox="1"/>
          <p:nvPr/>
        </p:nvSpPr>
        <p:spPr>
          <a:xfrm>
            <a:off x="629920" y="812799"/>
            <a:ext cx="58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latin typeface="Gadugi" panose="020B0502040204020203" pitchFamily="34" charset="0"/>
                <a:ea typeface="Gadugi" panose="020B0502040204020203" pitchFamily="34" charset="0"/>
              </a:rPr>
              <a:t>Vidite li svjetlost?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5E118B-FCC7-44F7-BDE7-3392C2ABB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" y="528479"/>
            <a:ext cx="9580880" cy="4541361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hr-H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/>
              <a:t>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Svjetlosna zraka –  uzak i intenzivan snop svjetlosti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Svjetlosna zraka je </a:t>
            </a:r>
            <a:r>
              <a:rPr lang="hr-HR" dirty="0" err="1">
                <a:latin typeface="Gadugi" panose="020B0502040204020203" pitchFamily="34" charset="0"/>
                <a:ea typeface="Gadugi" panose="020B0502040204020203" pitchFamily="34" charset="0"/>
              </a:rPr>
              <a:t>polupravac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kojim prikazujemo smjer rasprostiranja svjetlosti.</a:t>
            </a:r>
          </a:p>
          <a:p>
            <a:pPr marL="0" indent="0">
              <a:buNone/>
              <a:defRPr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002E990-4B2E-4898-B09F-240B05FF64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077" b="28725"/>
          <a:stretch/>
        </p:blipFill>
        <p:spPr>
          <a:xfrm>
            <a:off x="3283267" y="3083560"/>
            <a:ext cx="4904106" cy="1986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518" y="5138670"/>
            <a:ext cx="11133786" cy="553792"/>
          </a:xfrm>
          <a:prstGeom prst="rect">
            <a:avLst/>
          </a:prstGeom>
          <a:solidFill>
            <a:srgbClr val="92D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33177777-A209-4EE8-96EF-F04534796ABA}"/>
              </a:ext>
            </a:extLst>
          </p:cNvPr>
          <p:cNvSpPr/>
          <p:nvPr/>
        </p:nvSpPr>
        <p:spPr>
          <a:xfrm>
            <a:off x="441960" y="5151122"/>
            <a:ext cx="113080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dirty="0">
                <a:latin typeface="Gadugi" panose="020B0502040204020203" pitchFamily="34" charset="0"/>
                <a:ea typeface="Gadugi" panose="020B0502040204020203" pitchFamily="34" charset="0"/>
              </a:rPr>
              <a:t>Svjetlost ne vidimo, ali vidimo svjetlosni izvor i osvijetljenu </a:t>
            </a:r>
            <a:r>
              <a:rPr lang="hr-HR" sz="3000" dirty="0" smtClean="0">
                <a:latin typeface="Gadugi" panose="020B0502040204020203" pitchFamily="34" charset="0"/>
                <a:ea typeface="Gadugi" panose="020B0502040204020203" pitchFamily="34" charset="0"/>
              </a:rPr>
              <a:t>plohu.</a:t>
            </a:r>
            <a:endParaRPr lang="hr-HR" sz="3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3F73011-3691-421C-8C6B-A4DAE24C5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748664"/>
            <a:ext cx="11008360" cy="5672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Pokus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: Vidimo li izvor kroz savijenu cijev?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Zašto izvor svjetlosti ne vidimo kada je cijev bila savinuta?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hr-HR" sz="32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89F4850-07DB-462B-96C6-A2E9EDC985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1235" y="1790176"/>
            <a:ext cx="4759325" cy="37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71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31DA311-D469-4FC5-8813-1DB19EDC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" y="1063625"/>
            <a:ext cx="10515600" cy="14865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Svjetlost se rasprostire pravocrtno.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77E2FC9-E3F9-46E5-9220-395076A8C3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760" y="2087880"/>
            <a:ext cx="6763910" cy="26822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F800ED4-FBCA-4D39-B452-8E9CEAD05F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6477" y="2254305"/>
            <a:ext cx="2610803" cy="2598311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7FC94D2C-273E-4016-AA07-F4C7ED80879D}"/>
              </a:ext>
            </a:extLst>
          </p:cNvPr>
          <p:cNvSpPr/>
          <p:nvPr/>
        </p:nvSpPr>
        <p:spPr>
          <a:xfrm>
            <a:off x="8834890" y="4770120"/>
            <a:ext cx="2626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>
                <a:latin typeface="Gadugi" panose="020B0502040204020203" pitchFamily="34" charset="0"/>
                <a:ea typeface="Gadugi" panose="020B0502040204020203" pitchFamily="34" charset="0"/>
              </a:rPr>
              <a:t>Svjetlost ne skreće iza ugla.</a:t>
            </a:r>
          </a:p>
        </p:txBody>
      </p:sp>
    </p:spTree>
    <p:extLst>
      <p:ext uri="{BB962C8B-B14F-4D97-AF65-F5344CB8AC3E}">
        <p14:creationId xmlns:p14="http://schemas.microsoft.com/office/powerpoint/2010/main" xmlns="" val="180795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40225</TotalTime>
  <Words>381</Words>
  <Application>Microsoft Office PowerPoint</Application>
  <PresentationFormat>Custom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sustava Office</vt:lpstr>
      <vt:lpstr>SVJETLOST</vt:lpstr>
      <vt:lpstr>Svjetlost – elektromagnetski val </vt:lpstr>
      <vt:lpstr>Primarni izvori svjetlosti </vt:lpstr>
      <vt:lpstr>Sekundarni izvori svjetlosti </vt:lpstr>
      <vt:lpstr>Prirodni i umjetni izvori svjetlosti </vt:lpstr>
      <vt:lpstr>Slide 6</vt:lpstr>
      <vt:lpstr>Slide 7</vt:lpstr>
      <vt:lpstr>Slide 8</vt:lpstr>
      <vt:lpstr>Slide 9</vt:lpstr>
      <vt:lpstr>Slide 10</vt:lpstr>
      <vt:lpstr>Slide 11</vt:lpstr>
      <vt:lpstr>Slide 12</vt:lpstr>
      <vt:lpstr>Pomrčina Mjeseca </vt:lpstr>
      <vt:lpstr>Pomrčina Sunca </vt:lpstr>
      <vt:lpstr>Slide 15</vt:lpstr>
      <vt:lpstr>Slide 16</vt:lpstr>
      <vt:lpstr>Slide 17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Ivana - HP - školski</dc:creator>
  <cp:lastModifiedBy>sk-iloncarek</cp:lastModifiedBy>
  <cp:revision>25</cp:revision>
  <dcterms:created xsi:type="dcterms:W3CDTF">2021-02-03T19:55:44Z</dcterms:created>
  <dcterms:modified xsi:type="dcterms:W3CDTF">2021-05-18T07:00:08Z</dcterms:modified>
</cp:coreProperties>
</file>